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y="6858000" cx="12192000"/>
  <p:notesSz cx="6858000" cy="9144000"/>
  <p:embeddedFontLst>
    <p:embeddedFont>
      <p:font typeface="Roboto"/>
      <p:regular r:id="rId55"/>
      <p:bold r:id="rId56"/>
      <p:italic r:id="rId57"/>
      <p:boldItalic r:id="rId58"/>
    </p:embeddedFont>
    <p:embeddedFont>
      <p:font typeface="Kirang Haerang"/>
      <p:regular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60" roundtripDataSignature="AMtx7mjoqIiQu3ZMZNrDy2pV/FXASr+x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3E283B1-F6FF-4AC2-8BEE-55E38E71669A}">
  <a:tblStyle styleId="{C3E283B1-F6FF-4AC2-8BEE-55E38E71669A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customschemas.google.com/relationships/presentationmetadata" Target="meta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Roboto-regular.fntdata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Roboto-italic.fntdata"/><Relationship Id="rId12" Type="http://schemas.openxmlformats.org/officeDocument/2006/relationships/slide" Target="slides/slide7.xml"/><Relationship Id="rId56" Type="http://schemas.openxmlformats.org/officeDocument/2006/relationships/font" Target="fonts/Roboto-bold.fntdata"/><Relationship Id="rId15" Type="http://schemas.openxmlformats.org/officeDocument/2006/relationships/slide" Target="slides/slide10.xml"/><Relationship Id="rId59" Type="http://schemas.openxmlformats.org/officeDocument/2006/relationships/font" Target="fonts/KirangHaerang-regular.fntdata"/><Relationship Id="rId14" Type="http://schemas.openxmlformats.org/officeDocument/2006/relationships/slide" Target="slides/slide9.xml"/><Relationship Id="rId58" Type="http://schemas.openxmlformats.org/officeDocument/2006/relationships/font" Target="fonts/Robo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4023dab2a0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4023dab2a0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34023dab2a0_0_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4023dab2a0_0_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4023dab2a0_0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34023dab2a0_0_1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4023dab2a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34023dab2a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4023dab2a0_0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4023dab2a0_0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34023dab2a0_0_1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4023dab2a0_0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4023dab2a0_0_1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34023dab2a0_0_1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4023dab2a0_0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34023dab2a0_0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4023dab2a0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4023dab2a0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34023dab2a0_0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4023dab2a0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34023dab2a0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4023dab2a0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4023dab2a0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34023dab2a0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4023dab2a0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4023dab2a0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34023dab2a0_0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4023dab2a0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4023dab2a0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g34023dab2a0_0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4023dab2a0_0_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4023dab2a0_0_1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34023dab2a0_0_1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5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✔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6" name="Google Shape;76;p5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5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5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4" name="Google Shape;84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4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54"/>
          <p:cNvSpPr txBox="1"/>
          <p:nvPr>
            <p:ph idx="1" type="body"/>
          </p:nvPr>
        </p:nvSpPr>
        <p:spPr>
          <a:xfrm rot="5400000">
            <a:off x="3775869" y="-1400968"/>
            <a:ext cx="4640263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5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>
  <p:cSld name="제목 및 내용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4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6" name="Google Shape;26;p44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" name="Google Shape;27;p44"/>
          <p:cNvSpPr txBox="1"/>
          <p:nvPr>
            <p:ph idx="2" type="body"/>
          </p:nvPr>
        </p:nvSpPr>
        <p:spPr>
          <a:xfrm>
            <a:off x="849312" y="2032000"/>
            <a:ext cx="5160963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✔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4"/>
          <p:cNvSpPr txBox="1"/>
          <p:nvPr>
            <p:ph idx="3" type="body"/>
          </p:nvPr>
        </p:nvSpPr>
        <p:spPr>
          <a:xfrm>
            <a:off x="6184900" y="2032000"/>
            <a:ext cx="5167312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✔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제목 및 내용">
  <p:cSld name="2_제목 및 내용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5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4" name="Google Shape;34;p45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5" name="Google Shape;35;p45"/>
          <p:cNvSpPr txBox="1"/>
          <p:nvPr>
            <p:ph idx="2" type="body"/>
          </p:nvPr>
        </p:nvSpPr>
        <p:spPr>
          <a:xfrm>
            <a:off x="849312" y="2032000"/>
            <a:ext cx="10504488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✔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>
  <p:cSld name="비교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6"/>
          <p:cNvSpPr txBox="1"/>
          <p:nvPr>
            <p:ph idx="1" type="body"/>
          </p:nvPr>
        </p:nvSpPr>
        <p:spPr>
          <a:xfrm>
            <a:off x="839788" y="1422401"/>
            <a:ext cx="5157787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8" name="Google Shape;38;p46"/>
          <p:cNvSpPr txBox="1"/>
          <p:nvPr>
            <p:ph idx="2" type="body"/>
          </p:nvPr>
        </p:nvSpPr>
        <p:spPr>
          <a:xfrm>
            <a:off x="849312" y="2032000"/>
            <a:ext cx="5160963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46"/>
          <p:cNvSpPr txBox="1"/>
          <p:nvPr>
            <p:ph idx="3" type="body"/>
          </p:nvPr>
        </p:nvSpPr>
        <p:spPr>
          <a:xfrm>
            <a:off x="6172200" y="1435101"/>
            <a:ext cx="5183188" cy="5968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0" name="Google Shape;40;p46"/>
          <p:cNvSpPr txBox="1"/>
          <p:nvPr>
            <p:ph idx="4" type="body"/>
          </p:nvPr>
        </p:nvSpPr>
        <p:spPr>
          <a:xfrm>
            <a:off x="6172200" y="2032000"/>
            <a:ext cx="5183188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4" name="Google Shape;44;p46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 및 내용" type="obj">
  <p:cSld name="OBJEC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8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8"/>
          <p:cNvSpPr txBox="1"/>
          <p:nvPr>
            <p:ph idx="1" type="body"/>
          </p:nvPr>
        </p:nvSpPr>
        <p:spPr>
          <a:xfrm>
            <a:off x="838200" y="1536700"/>
            <a:ext cx="10515600" cy="4640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" name="Google Shape;58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>
  <p:cSld name="콘텐츠 2개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0"/>
          <p:cNvSpPr txBox="1"/>
          <p:nvPr>
            <p:ph idx="1" type="body"/>
          </p:nvPr>
        </p:nvSpPr>
        <p:spPr>
          <a:xfrm>
            <a:off x="838200" y="1485900"/>
            <a:ext cx="5181600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50"/>
          <p:cNvSpPr txBox="1"/>
          <p:nvPr>
            <p:ph idx="2" type="body"/>
          </p:nvPr>
        </p:nvSpPr>
        <p:spPr>
          <a:xfrm>
            <a:off x="6172200" y="1485900"/>
            <a:ext cx="5181600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67" name="Google Shape;67;p50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1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2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1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42"/>
          <p:cNvSpPr txBox="1"/>
          <p:nvPr>
            <p:ph idx="1" type="body"/>
          </p:nvPr>
        </p:nvSpPr>
        <p:spPr>
          <a:xfrm>
            <a:off x="838200" y="1536700"/>
            <a:ext cx="10515600" cy="4640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✔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"/>
          <p:cNvSpPr txBox="1"/>
          <p:nvPr>
            <p:ph type="ctrTitle"/>
          </p:nvPr>
        </p:nvSpPr>
        <p:spPr>
          <a:xfrm>
            <a:off x="1524000" y="1633764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b="1" lang="ko-KR">
                <a:latin typeface="Arial"/>
                <a:ea typeface="Arial"/>
                <a:cs typeface="Arial"/>
                <a:sym typeface="Arial"/>
              </a:rPr>
              <a:t>기후 기반 </a:t>
            </a:r>
            <a:br>
              <a:rPr b="1" lang="ko-KR">
                <a:latin typeface="Arial"/>
                <a:ea typeface="Arial"/>
                <a:cs typeface="Arial"/>
                <a:sym typeface="Arial"/>
              </a:rPr>
            </a:br>
            <a:r>
              <a:rPr b="1" lang="ko-KR">
                <a:latin typeface="Arial"/>
                <a:ea typeface="Arial"/>
                <a:cs typeface="Arial"/>
                <a:sym typeface="Arial"/>
              </a:rPr>
              <a:t>가구별 전력 소비 예측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"/>
          <p:cNvSpPr txBox="1"/>
          <p:nvPr>
            <p:ph idx="1" type="subTitle"/>
          </p:nvPr>
        </p:nvSpPr>
        <p:spPr>
          <a:xfrm>
            <a:off x="1524000" y="4113439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ts val="2400"/>
              <a:buNone/>
            </a:pPr>
            <a:r>
              <a:rPr b="1" lang="ko-KR">
                <a:solidFill>
                  <a:srgbClr val="060F18"/>
                </a:solidFill>
                <a:latin typeface="Arial"/>
                <a:ea typeface="Arial"/>
                <a:cs typeface="Arial"/>
                <a:sym typeface="Arial"/>
              </a:rPr>
              <a:t>AI 정형 프로젝트 1조</a:t>
            </a:r>
            <a:endParaRPr b="1">
              <a:solidFill>
                <a:srgbClr val="060F1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EDA</a:t>
            </a:r>
            <a:endParaRPr/>
          </a:p>
        </p:txBody>
      </p:sp>
      <p:sp>
        <p:nvSpPr>
          <p:cNvPr id="174" name="Google Shape;174;p10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평균 온도 &amp; 가구당 평균 전력 사용량(2015~2024)</a:t>
            </a:r>
            <a:endParaRPr/>
          </a:p>
        </p:txBody>
      </p:sp>
      <p:sp>
        <p:nvSpPr>
          <p:cNvPr id="175" name="Google Shape;175;p10"/>
          <p:cNvSpPr txBox="1"/>
          <p:nvPr>
            <p:ph idx="4294967295" type="body"/>
          </p:nvPr>
        </p:nvSpPr>
        <p:spPr>
          <a:xfrm>
            <a:off x="6096000" y="2032002"/>
            <a:ext cx="5254624" cy="4157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/>
              <a:t>여름과 겨울 같이 평균 온도가 아주 낮거나 높은 경우 전력 사용량에 영향이 있는 것으로 보임</a:t>
            </a:r>
            <a:endParaRPr/>
          </a:p>
        </p:txBody>
      </p:sp>
      <p:pic>
        <p:nvPicPr>
          <p:cNvPr id="176" name="Google Shape;17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323037"/>
            <a:ext cx="5381625" cy="357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EDA</a:t>
            </a:r>
            <a:endParaRPr/>
          </a:p>
        </p:txBody>
      </p:sp>
      <p:sp>
        <p:nvSpPr>
          <p:cNvPr id="182" name="Google Shape;182;p11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월 기준 가구당 평균 전력 사용량(2015~2024)</a:t>
            </a:r>
            <a:endParaRPr/>
          </a:p>
        </p:txBody>
      </p:sp>
      <p:sp>
        <p:nvSpPr>
          <p:cNvPr id="183" name="Google Shape;183;p11"/>
          <p:cNvSpPr txBox="1"/>
          <p:nvPr>
            <p:ph idx="4294967295" type="body"/>
          </p:nvPr>
        </p:nvSpPr>
        <p:spPr>
          <a:xfrm>
            <a:off x="6096000" y="2032002"/>
            <a:ext cx="5254624" cy="4157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✔"/>
            </a:pPr>
            <a:r>
              <a:rPr lang="ko-KR"/>
              <a:t>극단적인 이상치가 발견되지 않음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84" name="Google Shape;18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5200" y="2143127"/>
            <a:ext cx="5025222" cy="3935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EDA</a:t>
            </a:r>
            <a:endParaRPr/>
          </a:p>
        </p:txBody>
      </p:sp>
      <p:sp>
        <p:nvSpPr>
          <p:cNvPr id="190" name="Google Shape;190;p12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ko-KR" sz="2400">
                <a:solidFill>
                  <a:srgbClr val="000000"/>
                </a:solidFill>
              </a:rPr>
              <a:t>평균 온도</a:t>
            </a:r>
            <a:r>
              <a:rPr lang="ko-KR">
                <a:solidFill>
                  <a:srgbClr val="000000"/>
                </a:solidFill>
              </a:rPr>
              <a:t> &amp; 평균 강수량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91" name="Google Shape;191;p12"/>
          <p:cNvSpPr txBox="1"/>
          <p:nvPr>
            <p:ph idx="4294967295" type="body"/>
          </p:nvPr>
        </p:nvSpPr>
        <p:spPr>
          <a:xfrm>
            <a:off x="6096000" y="2032002"/>
            <a:ext cx="5254624" cy="4157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✔"/>
            </a:pPr>
            <a:r>
              <a:rPr lang="ko-KR">
                <a:solidFill>
                  <a:srgbClr val="000000"/>
                </a:solidFill>
              </a:rPr>
              <a:t>온도가 높을 때 강수량이 </a:t>
            </a:r>
            <a:r>
              <a:rPr lang="ko-KR">
                <a:solidFill>
                  <a:srgbClr val="000000"/>
                </a:solidFill>
              </a:rPr>
              <a:t>많</a:t>
            </a:r>
            <a:r>
              <a:rPr lang="ko-KR">
                <a:solidFill>
                  <a:srgbClr val="000000"/>
                </a:solidFill>
              </a:rPr>
              <a:t>음</a:t>
            </a:r>
            <a:endParaRPr>
              <a:solidFill>
                <a:srgbClr val="000000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✔"/>
            </a:pPr>
            <a:r>
              <a:rPr lang="ko-KR">
                <a:solidFill>
                  <a:srgbClr val="000000"/>
                </a:solidFill>
              </a:rPr>
              <a:t>겨울에도 눈의 영향으로 강수량이 높을 것 같았으나 낮음</a:t>
            </a:r>
            <a:endParaRPr>
              <a:solidFill>
                <a:srgbClr val="000000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✔"/>
            </a:pPr>
            <a:r>
              <a:rPr lang="ko-KR">
                <a:solidFill>
                  <a:srgbClr val="000000"/>
                </a:solidFill>
              </a:rPr>
              <a:t>남부 지방에 눈이 많이 오지 않는 영향인지 지역별 강수량 확인</a:t>
            </a:r>
            <a:endParaRPr>
              <a:solidFill>
                <a:srgbClr val="000000"/>
              </a:solidFill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92" name="Google Shape;19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318348"/>
            <a:ext cx="5254625" cy="3491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3"/>
          <p:cNvSpPr txBox="1"/>
          <p:nvPr>
            <p:ph idx="1" type="body"/>
          </p:nvPr>
        </p:nvSpPr>
        <p:spPr>
          <a:xfrm>
            <a:off x="839788" y="1422401"/>
            <a:ext cx="5157787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ko-KR" sz="2400">
                <a:solidFill>
                  <a:srgbClr val="000000"/>
                </a:solidFill>
              </a:rPr>
              <a:t>평균 온도</a:t>
            </a:r>
            <a:r>
              <a:rPr lang="ko-KR">
                <a:solidFill>
                  <a:srgbClr val="000000"/>
                </a:solidFill>
              </a:rPr>
              <a:t> &amp; 평균 강수량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98" name="Google Shape;198;p13"/>
          <p:cNvSpPr txBox="1"/>
          <p:nvPr>
            <p:ph idx="2" type="body"/>
          </p:nvPr>
        </p:nvSpPr>
        <p:spPr>
          <a:xfrm>
            <a:off x="849312" y="2032000"/>
            <a:ext cx="5160963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99" name="Google Shape;199;p13"/>
          <p:cNvSpPr txBox="1"/>
          <p:nvPr>
            <p:ph idx="3" type="body"/>
          </p:nvPr>
        </p:nvSpPr>
        <p:spPr>
          <a:xfrm>
            <a:off x="6172200" y="1435101"/>
            <a:ext cx="5183188" cy="5968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지역별 평균 강수량</a:t>
            </a:r>
            <a:endParaRPr/>
          </a:p>
        </p:txBody>
      </p:sp>
      <p:sp>
        <p:nvSpPr>
          <p:cNvPr id="200" name="Google Shape;200;p13"/>
          <p:cNvSpPr txBox="1"/>
          <p:nvPr>
            <p:ph idx="4" type="body"/>
          </p:nvPr>
        </p:nvSpPr>
        <p:spPr>
          <a:xfrm>
            <a:off x="6172200" y="2032000"/>
            <a:ext cx="5183188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01" name="Google Shape;201;p13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EDA</a:t>
            </a:r>
            <a:endParaRPr/>
          </a:p>
        </p:txBody>
      </p:sp>
      <p:pic>
        <p:nvPicPr>
          <p:cNvPr id="202" name="Google Shape;20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1726" y="2589573"/>
            <a:ext cx="5160962" cy="360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9312" y="2762773"/>
            <a:ext cx="5157787" cy="3426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4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EDA</a:t>
            </a:r>
            <a:endParaRPr/>
          </a:p>
        </p:txBody>
      </p:sp>
      <p:sp>
        <p:nvSpPr>
          <p:cNvPr id="209" name="Google Shape;209;p14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소형 총 증발량 &amp; 평균 상대 습도</a:t>
            </a:r>
            <a:endParaRPr/>
          </a:p>
        </p:txBody>
      </p:sp>
      <p:sp>
        <p:nvSpPr>
          <p:cNvPr id="210" name="Google Shape;210;p14"/>
          <p:cNvSpPr txBox="1"/>
          <p:nvPr>
            <p:ph idx="4294967295" type="body"/>
          </p:nvPr>
        </p:nvSpPr>
        <p:spPr>
          <a:xfrm>
            <a:off x="6096000" y="2032002"/>
            <a:ext cx="5254624" cy="4157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11" name="Google Shape;21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058988"/>
            <a:ext cx="6783115" cy="450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5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EDA</a:t>
            </a:r>
            <a:endParaRPr/>
          </a:p>
        </p:txBody>
      </p:sp>
      <p:sp>
        <p:nvSpPr>
          <p:cNvPr id="217" name="Google Shape;217;p15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열대야 수 &amp; 가구당 평균 전력 사용량</a:t>
            </a:r>
            <a:endParaRPr/>
          </a:p>
        </p:txBody>
      </p:sp>
      <p:sp>
        <p:nvSpPr>
          <p:cNvPr id="218" name="Google Shape;218;p15"/>
          <p:cNvSpPr txBox="1"/>
          <p:nvPr>
            <p:ph idx="4294967295" type="body"/>
          </p:nvPr>
        </p:nvSpPr>
        <p:spPr>
          <a:xfrm>
            <a:off x="6096000" y="2032002"/>
            <a:ext cx="5254624" cy="4157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19" name="Google Shape;21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070100"/>
            <a:ext cx="6656684" cy="442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6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EDA</a:t>
            </a:r>
            <a:endParaRPr/>
          </a:p>
        </p:txBody>
      </p:sp>
      <p:sp>
        <p:nvSpPr>
          <p:cNvPr id="225" name="Google Shape;225;p16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열대야 수 &amp; 한파 수 &amp; &amp; 가구당 평균 전력 사용량</a:t>
            </a:r>
            <a:endParaRPr/>
          </a:p>
        </p:txBody>
      </p:sp>
      <p:sp>
        <p:nvSpPr>
          <p:cNvPr id="226" name="Google Shape;226;p16"/>
          <p:cNvSpPr txBox="1"/>
          <p:nvPr>
            <p:ph idx="4294967295" type="body"/>
          </p:nvPr>
        </p:nvSpPr>
        <p:spPr>
          <a:xfrm>
            <a:off x="6096000" y="2032002"/>
            <a:ext cx="5254624" cy="4157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27" name="Google Shape;22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058615"/>
            <a:ext cx="5826124" cy="4434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"/>
          <p:cNvSpPr txBox="1"/>
          <p:nvPr>
            <p:ph idx="1" type="body"/>
          </p:nvPr>
        </p:nvSpPr>
        <p:spPr>
          <a:xfrm>
            <a:off x="839788" y="1422401"/>
            <a:ext cx="5157787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평균 운량 &amp; 일조량</a:t>
            </a:r>
            <a:endParaRPr/>
          </a:p>
        </p:txBody>
      </p:sp>
      <p:sp>
        <p:nvSpPr>
          <p:cNvPr id="233" name="Google Shape;233;p17"/>
          <p:cNvSpPr txBox="1"/>
          <p:nvPr>
            <p:ph idx="2" type="body"/>
          </p:nvPr>
        </p:nvSpPr>
        <p:spPr>
          <a:xfrm>
            <a:off x="849312" y="2032000"/>
            <a:ext cx="5160963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34" name="Google Shape;234;p17"/>
          <p:cNvSpPr txBox="1"/>
          <p:nvPr>
            <p:ph idx="3" type="body"/>
          </p:nvPr>
        </p:nvSpPr>
        <p:spPr>
          <a:xfrm>
            <a:off x="6172200" y="1435101"/>
            <a:ext cx="5183188" cy="5968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소형 총 증발량 &amp; 일조량</a:t>
            </a:r>
            <a:endParaRPr/>
          </a:p>
        </p:txBody>
      </p:sp>
      <p:sp>
        <p:nvSpPr>
          <p:cNvPr id="235" name="Google Shape;235;p17"/>
          <p:cNvSpPr txBox="1"/>
          <p:nvPr>
            <p:ph idx="4" type="body"/>
          </p:nvPr>
        </p:nvSpPr>
        <p:spPr>
          <a:xfrm>
            <a:off x="6172200" y="2032000"/>
            <a:ext cx="5183188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36" name="Google Shape;236;p17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EDA</a:t>
            </a:r>
            <a:endParaRPr/>
          </a:p>
        </p:txBody>
      </p:sp>
      <p:pic>
        <p:nvPicPr>
          <p:cNvPr id="237" name="Google Shape;23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4425" y="2762773"/>
            <a:ext cx="5157787" cy="3426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6613" y="2745896"/>
            <a:ext cx="5183188" cy="3443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8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EDA</a:t>
            </a:r>
            <a:endParaRPr/>
          </a:p>
        </p:txBody>
      </p:sp>
      <p:sp>
        <p:nvSpPr>
          <p:cNvPr id="244" name="Google Shape;244;p18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소형 총 증발량 &amp; 평균 풍속</a:t>
            </a:r>
            <a:endParaRPr/>
          </a:p>
        </p:txBody>
      </p:sp>
      <p:sp>
        <p:nvSpPr>
          <p:cNvPr id="245" name="Google Shape;245;p18"/>
          <p:cNvSpPr txBox="1"/>
          <p:nvPr>
            <p:ph idx="4294967295" type="body"/>
          </p:nvPr>
        </p:nvSpPr>
        <p:spPr>
          <a:xfrm>
            <a:off x="6096000" y="2032002"/>
            <a:ext cx="5254624" cy="4157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46" name="Google Shape;24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839" y="2058988"/>
            <a:ext cx="6291262" cy="4179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9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EDA</a:t>
            </a:r>
            <a:endParaRPr/>
          </a:p>
        </p:txBody>
      </p:sp>
      <p:sp>
        <p:nvSpPr>
          <p:cNvPr id="252" name="Google Shape;252;p19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평균 지면 온도(°C)</a:t>
            </a:r>
            <a:endParaRPr/>
          </a:p>
        </p:txBody>
      </p:sp>
      <p:sp>
        <p:nvSpPr>
          <p:cNvPr id="253" name="Google Shape;253;p19"/>
          <p:cNvSpPr txBox="1"/>
          <p:nvPr>
            <p:ph idx="4294967295" type="body"/>
          </p:nvPr>
        </p:nvSpPr>
        <p:spPr>
          <a:xfrm>
            <a:off x="6096000" y="2032002"/>
            <a:ext cx="5254624" cy="4157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54" name="Google Shape;25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194562"/>
            <a:ext cx="5549900" cy="4007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DATA</a:t>
            </a:r>
            <a:endParaRPr/>
          </a:p>
        </p:txBody>
      </p:sp>
      <p:sp>
        <p:nvSpPr>
          <p:cNvPr id="110" name="Google Shape;110;p2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ko-KR" sz="2400">
                <a:solidFill>
                  <a:srgbClr val="000000"/>
                </a:solidFill>
              </a:rPr>
              <a:t>기상 예측 데이터</a:t>
            </a:r>
            <a:endParaRPr/>
          </a:p>
        </p:txBody>
      </p:sp>
      <p:sp>
        <p:nvSpPr>
          <p:cNvPr id="111" name="Google Shape;111;p2"/>
          <p:cNvSpPr txBox="1"/>
          <p:nvPr>
            <p:ph idx="4294967295" type="body"/>
          </p:nvPr>
        </p:nvSpPr>
        <p:spPr>
          <a:xfrm>
            <a:off x="6096000" y="2032002"/>
            <a:ext cx="5254624" cy="4157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12" name="Google Shape;11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788" y="2032000"/>
            <a:ext cx="5152805" cy="4157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0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EDA</a:t>
            </a:r>
            <a:endParaRPr/>
          </a:p>
        </p:txBody>
      </p:sp>
      <p:sp>
        <p:nvSpPr>
          <p:cNvPr id="260" name="Google Shape;260;p20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지역 별 열대야 일수</a:t>
            </a:r>
            <a:endParaRPr/>
          </a:p>
        </p:txBody>
      </p:sp>
      <p:sp>
        <p:nvSpPr>
          <p:cNvPr id="261" name="Google Shape;261;p20"/>
          <p:cNvSpPr txBox="1"/>
          <p:nvPr>
            <p:ph idx="4294967295" type="body"/>
          </p:nvPr>
        </p:nvSpPr>
        <p:spPr>
          <a:xfrm>
            <a:off x="6096000" y="2032002"/>
            <a:ext cx="5254624" cy="4157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62" name="Google Shape;26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058988"/>
            <a:ext cx="6013174" cy="417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EDA</a:t>
            </a:r>
            <a:endParaRPr/>
          </a:p>
        </p:txBody>
      </p:sp>
      <p:sp>
        <p:nvSpPr>
          <p:cNvPr id="268" name="Google Shape;268;p21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지역별 폭염 일수</a:t>
            </a:r>
            <a:endParaRPr/>
          </a:p>
        </p:txBody>
      </p:sp>
      <p:sp>
        <p:nvSpPr>
          <p:cNvPr id="269" name="Google Shape;269;p21"/>
          <p:cNvSpPr txBox="1"/>
          <p:nvPr>
            <p:ph idx="2" type="body"/>
          </p:nvPr>
        </p:nvSpPr>
        <p:spPr>
          <a:xfrm>
            <a:off x="849312" y="2032000"/>
            <a:ext cx="5160963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70" name="Google Shape;270;p21"/>
          <p:cNvSpPr txBox="1"/>
          <p:nvPr>
            <p:ph idx="3" type="body"/>
          </p:nvPr>
        </p:nvSpPr>
        <p:spPr>
          <a:xfrm>
            <a:off x="6184900" y="2032000"/>
            <a:ext cx="5167312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271" name="Google Shape;27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312" y="2032000"/>
            <a:ext cx="5931181" cy="4170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2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EDA</a:t>
            </a:r>
            <a:endParaRPr/>
          </a:p>
        </p:txBody>
      </p:sp>
      <p:sp>
        <p:nvSpPr>
          <p:cNvPr id="277" name="Google Shape;277;p22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지역별 가구당 평균 전력 사용량</a:t>
            </a:r>
            <a:endParaRPr/>
          </a:p>
        </p:txBody>
      </p:sp>
      <p:sp>
        <p:nvSpPr>
          <p:cNvPr id="278" name="Google Shape;278;p22"/>
          <p:cNvSpPr txBox="1"/>
          <p:nvPr>
            <p:ph idx="2" type="body"/>
          </p:nvPr>
        </p:nvSpPr>
        <p:spPr>
          <a:xfrm>
            <a:off x="849312" y="2032000"/>
            <a:ext cx="5160963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79" name="Google Shape;279;p22"/>
          <p:cNvSpPr txBox="1"/>
          <p:nvPr>
            <p:ph idx="3" type="body"/>
          </p:nvPr>
        </p:nvSpPr>
        <p:spPr>
          <a:xfrm>
            <a:off x="6184900" y="2032000"/>
            <a:ext cx="5167312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280" name="Google Shape;28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312" y="2032000"/>
            <a:ext cx="5827563" cy="4064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3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EDA</a:t>
            </a:r>
            <a:endParaRPr/>
          </a:p>
        </p:txBody>
      </p:sp>
      <p:sp>
        <p:nvSpPr>
          <p:cNvPr id="286" name="Google Shape;286;p23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지역별 전체 가정 평균 전력 사용량</a:t>
            </a:r>
            <a:endParaRPr/>
          </a:p>
        </p:txBody>
      </p:sp>
      <p:sp>
        <p:nvSpPr>
          <p:cNvPr id="287" name="Google Shape;287;p23"/>
          <p:cNvSpPr txBox="1"/>
          <p:nvPr>
            <p:ph idx="2" type="body"/>
          </p:nvPr>
        </p:nvSpPr>
        <p:spPr>
          <a:xfrm>
            <a:off x="849312" y="2032000"/>
            <a:ext cx="5160963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88" name="Google Shape;288;p23"/>
          <p:cNvSpPr txBox="1"/>
          <p:nvPr>
            <p:ph idx="3" type="body"/>
          </p:nvPr>
        </p:nvSpPr>
        <p:spPr>
          <a:xfrm>
            <a:off x="6184900" y="2032000"/>
            <a:ext cx="5167312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289" name="Google Shape;28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032000"/>
            <a:ext cx="6036572" cy="422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4023dab2a0_0_84"/>
          <p:cNvSpPr txBox="1"/>
          <p:nvPr>
            <p:ph idx="1" type="body"/>
          </p:nvPr>
        </p:nvSpPr>
        <p:spPr>
          <a:xfrm>
            <a:off x="839788" y="1422401"/>
            <a:ext cx="5157900" cy="597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Label Encoder</a:t>
            </a:r>
            <a:endParaRPr/>
          </a:p>
        </p:txBody>
      </p:sp>
      <p:sp>
        <p:nvSpPr>
          <p:cNvPr id="296" name="Google Shape;296;g34023dab2a0_0_84"/>
          <p:cNvSpPr txBox="1"/>
          <p:nvPr>
            <p:ph idx="2" type="body"/>
          </p:nvPr>
        </p:nvSpPr>
        <p:spPr>
          <a:xfrm>
            <a:off x="849312" y="2032000"/>
            <a:ext cx="5160900" cy="415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왜 이거 안쓰는지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순서가 없는 속성값들을 연속형 수치로 바꾸게 되어 학습 과정에서 의도적이지 않게 가중치에 차이를 줄 수 있음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(+)선형회귀모델 사용 예정이라 제외</a:t>
            </a:r>
            <a:endParaRPr/>
          </a:p>
        </p:txBody>
      </p:sp>
      <p:sp>
        <p:nvSpPr>
          <p:cNvPr id="297" name="Google Shape;297;g34023dab2a0_0_84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Data Preprocessing 전처리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4023dab2a0_0_150"/>
          <p:cNvSpPr txBox="1"/>
          <p:nvPr>
            <p:ph idx="1" type="body"/>
          </p:nvPr>
        </p:nvSpPr>
        <p:spPr>
          <a:xfrm>
            <a:off x="839788" y="1422401"/>
            <a:ext cx="5157900" cy="597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One-Hot-Encoding</a:t>
            </a:r>
            <a:endParaRPr/>
          </a:p>
        </p:txBody>
      </p:sp>
      <p:sp>
        <p:nvSpPr>
          <p:cNvPr id="304" name="Google Shape;304;g34023dab2a0_0_150"/>
          <p:cNvSpPr txBox="1"/>
          <p:nvPr>
            <p:ph idx="2" type="body"/>
          </p:nvPr>
        </p:nvSpPr>
        <p:spPr>
          <a:xfrm>
            <a:off x="849312" y="2032000"/>
            <a:ext cx="5160900" cy="415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아래 문제 확인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독립 변수 간에 강한 상관관계가 나타나는 다중 공선성 문제가 발생 될 수 있음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ko-KR"/>
              <a:t>결정계수 값은 높지만 개별 인자들이 유의하지 않는 경우(p-value)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-KR"/>
              <a:t>상관계수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-KR"/>
              <a:t>VIF</a:t>
            </a:r>
            <a:endParaRPr/>
          </a:p>
        </p:txBody>
      </p:sp>
      <p:sp>
        <p:nvSpPr>
          <p:cNvPr id="305" name="Google Shape;305;g34023dab2a0_0_150"/>
          <p:cNvSpPr txBox="1"/>
          <p:nvPr>
            <p:ph idx="3" type="body"/>
          </p:nvPr>
        </p:nvSpPr>
        <p:spPr>
          <a:xfrm>
            <a:off x="6172200" y="1435101"/>
            <a:ext cx="5183100" cy="597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34023dab2a0_0_150"/>
          <p:cNvSpPr txBox="1"/>
          <p:nvPr>
            <p:ph idx="4" type="body"/>
          </p:nvPr>
        </p:nvSpPr>
        <p:spPr>
          <a:xfrm>
            <a:off x="6172200" y="2032000"/>
            <a:ext cx="5183100" cy="415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b="1" lang="ko-KR" sz="2400"/>
              <a:t>해결 방법</a:t>
            </a:r>
            <a:endParaRPr b="1"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b="1" lang="ko-KR" sz="2400"/>
              <a:t>상관관계가 높은 독립변수 중 하나 혹은 일부 제거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1" lang="ko-KR" sz="2400"/>
              <a:t>PCA 이용하여 공선성 제거</a:t>
            </a:r>
            <a:endParaRPr b="1" sz="2400"/>
          </a:p>
        </p:txBody>
      </p:sp>
      <p:sp>
        <p:nvSpPr>
          <p:cNvPr id="307" name="Google Shape;307;g34023dab2a0_0_150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Data Preprocessing 전처리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5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Data Preprocessing 전처리</a:t>
            </a:r>
            <a:endParaRPr/>
          </a:p>
        </p:txBody>
      </p:sp>
      <p:sp>
        <p:nvSpPr>
          <p:cNvPr id="313" name="Google Shape;313;p25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Feature Scaling</a:t>
            </a:r>
            <a:endParaRPr/>
          </a:p>
        </p:txBody>
      </p:sp>
      <p:sp>
        <p:nvSpPr>
          <p:cNvPr id="314" name="Google Shape;314;p25"/>
          <p:cNvSpPr txBox="1"/>
          <p:nvPr>
            <p:ph idx="2" type="body"/>
          </p:nvPr>
        </p:nvSpPr>
        <p:spPr>
          <a:xfrm>
            <a:off x="849312" y="2032000"/>
            <a:ext cx="5160963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ko-KR"/>
              <a:t>StandardScaler</a:t>
            </a:r>
            <a:endParaRPr/>
          </a:p>
        </p:txBody>
      </p:sp>
      <p:sp>
        <p:nvSpPr>
          <p:cNvPr id="315" name="Google Shape;315;p25"/>
          <p:cNvSpPr txBox="1"/>
          <p:nvPr>
            <p:ph idx="3" type="body"/>
          </p:nvPr>
        </p:nvSpPr>
        <p:spPr>
          <a:xfrm>
            <a:off x="6184900" y="2032000"/>
            <a:ext cx="5167312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6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Data Preprocessing 전처리</a:t>
            </a:r>
            <a:endParaRPr/>
          </a:p>
        </p:txBody>
      </p:sp>
      <p:sp>
        <p:nvSpPr>
          <p:cNvPr id="321" name="Google Shape;321;p26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Imbalance 데이터 불균형</a:t>
            </a:r>
            <a:endParaRPr/>
          </a:p>
        </p:txBody>
      </p:sp>
      <p:sp>
        <p:nvSpPr>
          <p:cNvPr id="322" name="Google Shape;322;p26"/>
          <p:cNvSpPr txBox="1"/>
          <p:nvPr>
            <p:ph idx="2" type="body"/>
          </p:nvPr>
        </p:nvSpPr>
        <p:spPr>
          <a:xfrm>
            <a:off x="849312" y="2032000"/>
            <a:ext cx="5160963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323" name="Google Shape;323;p26"/>
          <p:cNvSpPr txBox="1"/>
          <p:nvPr>
            <p:ph idx="3" type="body"/>
          </p:nvPr>
        </p:nvSpPr>
        <p:spPr>
          <a:xfrm>
            <a:off x="6184900" y="2032000"/>
            <a:ext cx="5167312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7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Selection 속성 선택</a:t>
            </a:r>
            <a:endParaRPr/>
          </a:p>
        </p:txBody>
      </p:sp>
      <p:sp>
        <p:nvSpPr>
          <p:cNvPr id="329" name="Google Shape;329;p27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VIF 지수 확인</a:t>
            </a:r>
            <a:endParaRPr/>
          </a:p>
        </p:txBody>
      </p:sp>
      <p:sp>
        <p:nvSpPr>
          <p:cNvPr id="330" name="Google Shape;330;p27"/>
          <p:cNvSpPr txBox="1"/>
          <p:nvPr>
            <p:ph idx="2" type="body"/>
          </p:nvPr>
        </p:nvSpPr>
        <p:spPr>
          <a:xfrm>
            <a:off x="849312" y="2032000"/>
            <a:ext cx="5160963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331" name="Google Shape;331;p27"/>
          <p:cNvSpPr txBox="1"/>
          <p:nvPr>
            <p:ph idx="3" type="body"/>
          </p:nvPr>
        </p:nvSpPr>
        <p:spPr>
          <a:xfrm>
            <a:off x="6184900" y="2032000"/>
            <a:ext cx="5167312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332" name="Google Shape;332;p27" title="스크린샷 2025-04-03 14.43.01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312" y="2058987"/>
            <a:ext cx="1944688" cy="4382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8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Selection</a:t>
            </a:r>
            <a:endParaRPr/>
          </a:p>
        </p:txBody>
      </p:sp>
      <p:sp>
        <p:nvSpPr>
          <p:cNvPr id="338" name="Google Shape;338;p28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VIF 지수 확인</a:t>
            </a:r>
            <a:endParaRPr/>
          </a:p>
        </p:txBody>
      </p:sp>
      <p:sp>
        <p:nvSpPr>
          <p:cNvPr id="339" name="Google Shape;339;p28"/>
          <p:cNvSpPr txBox="1"/>
          <p:nvPr>
            <p:ph idx="2" type="body"/>
          </p:nvPr>
        </p:nvSpPr>
        <p:spPr>
          <a:xfrm>
            <a:off x="849312" y="2032000"/>
            <a:ext cx="5160963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340" name="Google Shape;340;p28"/>
          <p:cNvSpPr txBox="1"/>
          <p:nvPr>
            <p:ph idx="3" type="body"/>
          </p:nvPr>
        </p:nvSpPr>
        <p:spPr>
          <a:xfrm>
            <a:off x="6184900" y="2032000"/>
            <a:ext cx="5167312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341" name="Google Shape;341;p28" title="스크린샷 2025-04-03 14.44.03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300" y="2019288"/>
            <a:ext cx="2033327" cy="343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DATA</a:t>
            </a:r>
            <a:endParaRPr/>
          </a:p>
        </p:txBody>
      </p:sp>
      <p:sp>
        <p:nvSpPr>
          <p:cNvPr id="118" name="Google Shape;118;p3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ko-KR">
                <a:solidFill>
                  <a:srgbClr val="000000"/>
                </a:solidFill>
              </a:rPr>
              <a:t>기상 용어</a:t>
            </a:r>
            <a:endParaRPr/>
          </a:p>
        </p:txBody>
      </p:sp>
      <p:graphicFrame>
        <p:nvGraphicFramePr>
          <p:cNvPr id="119" name="Google Shape;119;p3"/>
          <p:cNvGraphicFramePr/>
          <p:nvPr/>
        </p:nvGraphicFramePr>
        <p:xfrm>
          <a:off x="849313" y="20320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{C3E283B1-F6FF-4AC2-8BEE-55E38E71669A}</a:tableStyleId>
              </a:tblPr>
              <a:tblGrid>
                <a:gridCol w="1893875"/>
                <a:gridCol w="6096000"/>
                <a:gridCol w="2514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일조 시간 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태양 광선이 구름이나 안개 등에 차단되지 않고 지표면을 비친 시간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u="none" cap="none" strike="noStrike"/>
                        <a:t>일조율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일조시간을 가조시간으로 나눈 것을 백분위로 표시(구름에 영향이 많음)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가조시간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아침에 해가 뜨고 저녁에 해가 질 때 까지의 시간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강수량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</a:rPr>
                        <a:t>비, 눈, 우박, 이슬 등 지면에 떨어진 물의 전체 양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9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Selection</a:t>
            </a:r>
            <a:endParaRPr/>
          </a:p>
        </p:txBody>
      </p:sp>
      <p:sp>
        <p:nvSpPr>
          <p:cNvPr id="347" name="Google Shape;347;p29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PCA</a:t>
            </a:r>
            <a:endParaRPr/>
          </a:p>
        </p:txBody>
      </p:sp>
      <p:sp>
        <p:nvSpPr>
          <p:cNvPr id="348" name="Google Shape;348;p29"/>
          <p:cNvSpPr txBox="1"/>
          <p:nvPr>
            <p:ph idx="2" type="body"/>
          </p:nvPr>
        </p:nvSpPr>
        <p:spPr>
          <a:xfrm>
            <a:off x="849312" y="2032000"/>
            <a:ext cx="5160963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27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ko-KR"/>
              <a:t>성능을 높이는데 크게 기여하지 않는다고 판단</a:t>
            </a:r>
            <a:endParaRPr/>
          </a:p>
        </p:txBody>
      </p:sp>
      <p:sp>
        <p:nvSpPr>
          <p:cNvPr id="349" name="Google Shape;349;p29"/>
          <p:cNvSpPr txBox="1"/>
          <p:nvPr>
            <p:ph idx="3" type="body"/>
          </p:nvPr>
        </p:nvSpPr>
        <p:spPr>
          <a:xfrm>
            <a:off x="6184900" y="2032000"/>
            <a:ext cx="5167312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ko-KR"/>
              <a:t>증거 자료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4023dab2a0_0_0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Selection</a:t>
            </a:r>
            <a:endParaRPr/>
          </a:p>
        </p:txBody>
      </p:sp>
      <p:sp>
        <p:nvSpPr>
          <p:cNvPr id="355" name="Google Shape;355;g34023dab2a0_0_0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결과</a:t>
            </a:r>
            <a:endParaRPr/>
          </a:p>
        </p:txBody>
      </p:sp>
      <p:sp>
        <p:nvSpPr>
          <p:cNvPr id="356" name="Google Shape;356;g34023dab2a0_0_0"/>
          <p:cNvSpPr txBox="1"/>
          <p:nvPr>
            <p:ph idx="2" type="body"/>
          </p:nvPr>
        </p:nvSpPr>
        <p:spPr>
          <a:xfrm>
            <a:off x="849312" y="2032000"/>
            <a:ext cx="51609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ko-KR"/>
              <a:t>전체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ko-KR"/>
              <a:t>VIF 3개 빼기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ko-KR"/>
              <a:t>추가로 더 빼보기</a:t>
            </a:r>
            <a:endParaRPr/>
          </a:p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357" name="Google Shape;357;g34023dab2a0_0_0"/>
          <p:cNvSpPr txBox="1"/>
          <p:nvPr>
            <p:ph idx="3" type="body"/>
          </p:nvPr>
        </p:nvSpPr>
        <p:spPr>
          <a:xfrm>
            <a:off x="6184900" y="2032000"/>
            <a:ext cx="51672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ko-KR"/>
              <a:t>전체 Feature를 사용했을 때 성능(R²) 높음</a:t>
            </a:r>
            <a:endParaRPr/>
          </a:p>
        </p:txBody>
      </p:sp>
      <p:sp>
        <p:nvSpPr>
          <p:cNvPr id="358" name="Google Shape;358;g34023dab2a0_0_0"/>
          <p:cNvSpPr txBox="1"/>
          <p:nvPr/>
        </p:nvSpPr>
        <p:spPr>
          <a:xfrm>
            <a:off x="6184900" y="643075"/>
            <a:ext cx="3000000" cy="461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성능 </a:t>
            </a:r>
            <a:r>
              <a:rPr lang="ko-KR" sz="2000">
                <a:solidFill>
                  <a:schemeClr val="dk1"/>
                </a:solidFill>
              </a:rPr>
              <a:t>결과 화면 넣기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4023dab2a0_0_104"/>
          <p:cNvSpPr txBox="1"/>
          <p:nvPr>
            <p:ph idx="1" type="body"/>
          </p:nvPr>
        </p:nvSpPr>
        <p:spPr>
          <a:xfrm>
            <a:off x="839788" y="1422401"/>
            <a:ext cx="5157900" cy="597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적용 모델</a:t>
            </a:r>
            <a:endParaRPr/>
          </a:p>
        </p:txBody>
      </p:sp>
      <p:sp>
        <p:nvSpPr>
          <p:cNvPr id="365" name="Google Shape;365;g34023dab2a0_0_104"/>
          <p:cNvSpPr txBox="1"/>
          <p:nvPr>
            <p:ph idx="2" type="body"/>
          </p:nvPr>
        </p:nvSpPr>
        <p:spPr>
          <a:xfrm>
            <a:off x="849312" y="2032000"/>
            <a:ext cx="5160900" cy="415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Linear regression 선형 회귀</a:t>
            </a:r>
            <a:endParaRPr sz="2000"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SVR</a:t>
            </a:r>
            <a:endParaRPr sz="2000"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Decision Tree</a:t>
            </a:r>
            <a:endParaRPr sz="2000"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Random Forest</a:t>
            </a:r>
            <a:endParaRPr sz="2000"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AdaBoost Regression</a:t>
            </a:r>
            <a:endParaRPr sz="2000"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XGB Regression</a:t>
            </a:r>
            <a:endParaRPr sz="2000"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Ensemble - stacking</a:t>
            </a:r>
            <a:endParaRPr/>
          </a:p>
        </p:txBody>
      </p:sp>
      <p:sp>
        <p:nvSpPr>
          <p:cNvPr id="366" name="Google Shape;366;g34023dab2a0_0_104"/>
          <p:cNvSpPr txBox="1"/>
          <p:nvPr>
            <p:ph idx="3" type="body"/>
          </p:nvPr>
        </p:nvSpPr>
        <p:spPr>
          <a:xfrm>
            <a:off x="6172200" y="1435101"/>
            <a:ext cx="5183100" cy="597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성능 측정 지표</a:t>
            </a:r>
            <a:endParaRPr/>
          </a:p>
        </p:txBody>
      </p:sp>
      <p:sp>
        <p:nvSpPr>
          <p:cNvPr id="367" name="Google Shape;367;g34023dab2a0_0_104"/>
          <p:cNvSpPr txBox="1"/>
          <p:nvPr>
            <p:ph idx="4" type="body"/>
          </p:nvPr>
        </p:nvSpPr>
        <p:spPr>
          <a:xfrm>
            <a:off x="6172200" y="2032000"/>
            <a:ext cx="5183100" cy="415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Clr>
                <a:srgbClr val="A31515"/>
              </a:buClr>
              <a:buSzPts val="2000"/>
              <a:buChar char="✔"/>
            </a:pPr>
            <a:r>
              <a:rPr lang="ko-KR" sz="20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Training time</a:t>
            </a:r>
            <a:endParaRPr sz="2000"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Clr>
                <a:srgbClr val="A31515"/>
              </a:buClr>
              <a:buSzPts val="2000"/>
              <a:buChar char="✔"/>
            </a:pPr>
            <a:r>
              <a:rPr lang="ko-KR" sz="20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MAE</a:t>
            </a:r>
            <a:endParaRPr sz="2000"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Clr>
                <a:srgbClr val="A31515"/>
              </a:buClr>
              <a:buSzPts val="2000"/>
              <a:buChar char="✔"/>
            </a:pPr>
            <a:r>
              <a:rPr lang="ko-KR" sz="20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RMSE</a:t>
            </a:r>
            <a:endParaRPr sz="2000"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Clr>
                <a:srgbClr val="A31515"/>
              </a:buClr>
              <a:buSzPts val="2000"/>
              <a:buChar char="✔"/>
            </a:pPr>
            <a:r>
              <a:rPr lang="ko-KR" sz="20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R²</a:t>
            </a:r>
            <a:endParaRPr sz="2000"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Clr>
                <a:srgbClr val="A31515"/>
              </a:buClr>
              <a:buSzPts val="2000"/>
              <a:buChar char="✔"/>
            </a:pPr>
            <a:r>
              <a:rPr lang="ko-KR" sz="20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Adjusted R²</a:t>
            </a:r>
            <a:endParaRPr sz="2000"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Clr>
                <a:srgbClr val="A31515"/>
              </a:buClr>
              <a:buSzPts val="2000"/>
              <a:buChar char="✔"/>
            </a:pPr>
            <a:r>
              <a:rPr lang="ko-KR" sz="20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best parameter</a:t>
            </a:r>
            <a:endParaRPr/>
          </a:p>
        </p:txBody>
      </p:sp>
      <p:sp>
        <p:nvSpPr>
          <p:cNvPr id="368" name="Google Shape;368;g34023dab2a0_0_104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Modelling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4023dab2a0_0_143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Modelling</a:t>
            </a:r>
            <a:endParaRPr/>
          </a:p>
        </p:txBody>
      </p:sp>
      <p:sp>
        <p:nvSpPr>
          <p:cNvPr id="375" name="Google Shape;375;g34023dab2a0_0_143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Hyper Parameter</a:t>
            </a:r>
            <a:endParaRPr/>
          </a:p>
        </p:txBody>
      </p:sp>
      <p:sp>
        <p:nvSpPr>
          <p:cNvPr id="376" name="Google Shape;376;g34023dab2a0_0_143"/>
          <p:cNvSpPr txBox="1"/>
          <p:nvPr>
            <p:ph idx="2" type="body"/>
          </p:nvPr>
        </p:nvSpPr>
        <p:spPr>
          <a:xfrm>
            <a:off x="849312" y="2032000"/>
            <a:ext cx="10504500" cy="415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2800"/>
              <a:t>Grid Search로 Best Hyper Parameter 탐색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1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4400"/>
              <a:buFont typeface="Roboto"/>
              <a:buNone/>
            </a:pPr>
            <a:r>
              <a:rPr b="1" i="0" lang="ko-KR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Modelling</a:t>
            </a:r>
            <a:endParaRPr/>
          </a:p>
        </p:txBody>
      </p:sp>
      <p:sp>
        <p:nvSpPr>
          <p:cNvPr id="382" name="Google Shape;382;p31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Linear regression 선형 회귀</a:t>
            </a:r>
            <a:endParaRPr/>
          </a:p>
        </p:txBody>
      </p:sp>
      <p:sp>
        <p:nvSpPr>
          <p:cNvPr id="383" name="Google Shape;383;p31"/>
          <p:cNvSpPr txBox="1"/>
          <p:nvPr>
            <p:ph idx="2" type="body"/>
          </p:nvPr>
        </p:nvSpPr>
        <p:spPr>
          <a:xfrm>
            <a:off x="849312" y="2032000"/>
            <a:ext cx="5160963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ko-KR"/>
              <a:t>설명</a:t>
            </a:r>
            <a:endParaRPr/>
          </a:p>
        </p:txBody>
      </p:sp>
      <p:sp>
        <p:nvSpPr>
          <p:cNvPr id="384" name="Google Shape;384;p31"/>
          <p:cNvSpPr txBox="1"/>
          <p:nvPr>
            <p:ph idx="3" type="body"/>
          </p:nvPr>
        </p:nvSpPr>
        <p:spPr>
          <a:xfrm>
            <a:off x="6184900" y="2032000"/>
            <a:ext cx="5167312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4023dab2a0_0_115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4400"/>
              <a:buFont typeface="Roboto"/>
              <a:buNone/>
            </a:pPr>
            <a:r>
              <a:rPr b="1" i="0" lang="ko-KR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Modelling</a:t>
            </a:r>
            <a:endParaRPr/>
          </a:p>
        </p:txBody>
      </p:sp>
      <p:sp>
        <p:nvSpPr>
          <p:cNvPr id="390" name="Google Shape;390;g34023dab2a0_0_115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Elastic net</a:t>
            </a:r>
            <a:endParaRPr/>
          </a:p>
        </p:txBody>
      </p:sp>
      <p:sp>
        <p:nvSpPr>
          <p:cNvPr id="391" name="Google Shape;391;g34023dab2a0_0_115"/>
          <p:cNvSpPr txBox="1"/>
          <p:nvPr>
            <p:ph idx="2" type="body"/>
          </p:nvPr>
        </p:nvSpPr>
        <p:spPr>
          <a:xfrm>
            <a:off x="849312" y="2032000"/>
            <a:ext cx="51609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ko-KR"/>
              <a:t>설명</a:t>
            </a:r>
            <a:endParaRPr/>
          </a:p>
        </p:txBody>
      </p:sp>
      <p:sp>
        <p:nvSpPr>
          <p:cNvPr id="392" name="Google Shape;392;g34023dab2a0_0_115"/>
          <p:cNvSpPr txBox="1"/>
          <p:nvPr>
            <p:ph idx="3" type="body"/>
          </p:nvPr>
        </p:nvSpPr>
        <p:spPr>
          <a:xfrm>
            <a:off x="6184900" y="2032000"/>
            <a:ext cx="51672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31515"/>
              </a:buClr>
              <a:buSzPts val="2000"/>
              <a:buChar char="✔"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Hyper parameter</a:t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31515"/>
              </a:buClr>
              <a:buSzPts val="2000"/>
              <a:buFont typeface="Courier New"/>
              <a:buChar char="✔"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alpha</a:t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31515"/>
              </a:buClr>
              <a:buSzPts val="2000"/>
              <a:buFont typeface="Courier New"/>
              <a:buChar char="✔"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l1_ratio</a:t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3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4400"/>
              <a:buFont typeface="Roboto"/>
              <a:buNone/>
            </a:pPr>
            <a:r>
              <a:rPr b="1" i="0" lang="ko-KR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Modelling</a:t>
            </a:r>
            <a:endParaRPr/>
          </a:p>
        </p:txBody>
      </p:sp>
      <p:sp>
        <p:nvSpPr>
          <p:cNvPr id="398" name="Google Shape;398;p33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SVR</a:t>
            </a:r>
            <a:endParaRPr/>
          </a:p>
        </p:txBody>
      </p:sp>
      <p:sp>
        <p:nvSpPr>
          <p:cNvPr id="399" name="Google Shape;399;p33"/>
          <p:cNvSpPr txBox="1"/>
          <p:nvPr>
            <p:ph idx="2" type="body"/>
          </p:nvPr>
        </p:nvSpPr>
        <p:spPr>
          <a:xfrm>
            <a:off x="849312" y="2032000"/>
            <a:ext cx="5160963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ko-KR"/>
              <a:t>설명</a:t>
            </a:r>
            <a:endParaRPr/>
          </a:p>
        </p:txBody>
      </p:sp>
      <p:sp>
        <p:nvSpPr>
          <p:cNvPr id="400" name="Google Shape;400;p33"/>
          <p:cNvSpPr txBox="1"/>
          <p:nvPr>
            <p:ph idx="3" type="body"/>
          </p:nvPr>
        </p:nvSpPr>
        <p:spPr>
          <a:xfrm>
            <a:off x="6184900" y="2032000"/>
            <a:ext cx="5167312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31515"/>
              </a:buClr>
              <a:buSzPts val="2000"/>
              <a:buChar char="✔"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Hyper parameter</a:t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31515"/>
              </a:buClr>
              <a:buSzPts val="2000"/>
              <a:buFont typeface="Courier New"/>
              <a:buChar char="✔"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kernel</a:t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31515"/>
              </a:buClr>
              <a:buSzPts val="2000"/>
              <a:buFont typeface="Courier New"/>
              <a:buChar char="✔"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31515"/>
              </a:buClr>
              <a:buSzPts val="2000"/>
              <a:buFont typeface="Courier New"/>
              <a:buChar char="✔"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epsilon</a:t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4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4400"/>
              <a:buFont typeface="Roboto"/>
              <a:buNone/>
            </a:pPr>
            <a:r>
              <a:rPr b="1" i="0" lang="ko-KR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Modelling</a:t>
            </a:r>
            <a:endParaRPr/>
          </a:p>
        </p:txBody>
      </p:sp>
      <p:sp>
        <p:nvSpPr>
          <p:cNvPr id="406" name="Google Shape;406;p34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Decision Tree</a:t>
            </a:r>
            <a:endParaRPr/>
          </a:p>
        </p:txBody>
      </p:sp>
      <p:sp>
        <p:nvSpPr>
          <p:cNvPr id="407" name="Google Shape;407;p34"/>
          <p:cNvSpPr txBox="1"/>
          <p:nvPr>
            <p:ph idx="2" type="body"/>
          </p:nvPr>
        </p:nvSpPr>
        <p:spPr>
          <a:xfrm>
            <a:off x="849312" y="2032000"/>
            <a:ext cx="5160963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27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ko-KR"/>
              <a:t>설명</a:t>
            </a:r>
            <a:endParaRPr/>
          </a:p>
        </p:txBody>
      </p:sp>
      <p:sp>
        <p:nvSpPr>
          <p:cNvPr id="408" name="Google Shape;408;p34"/>
          <p:cNvSpPr txBox="1"/>
          <p:nvPr>
            <p:ph idx="3" type="body"/>
          </p:nvPr>
        </p:nvSpPr>
        <p:spPr>
          <a:xfrm>
            <a:off x="6184900" y="2032000"/>
            <a:ext cx="5167312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31515"/>
              </a:buClr>
              <a:buSzPts val="2000"/>
              <a:buChar char="✔"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Hyper Parameter</a:t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31515"/>
              </a:buClr>
              <a:buSzPts val="2000"/>
              <a:buChar char="✔"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criterio</a:t>
            </a: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31515"/>
              </a:buClr>
              <a:buSzPts val="2000"/>
              <a:buChar char="✔"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max_depth </a:t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31515"/>
              </a:buClr>
              <a:buSzPts val="2000"/>
              <a:buChar char="✔"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min_samples_leaf</a:t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31515"/>
              </a:buClr>
              <a:buSzPts val="2000"/>
              <a:buChar char="✔"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min_samples_split</a:t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31515"/>
              </a:buClr>
              <a:buSzPts val="2000"/>
              <a:buChar char="✔"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max_features</a:t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4400"/>
              <a:buFont typeface="Roboto"/>
              <a:buNone/>
            </a:pPr>
            <a:r>
              <a:rPr b="1" i="0" lang="ko-KR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Modelling</a:t>
            </a:r>
            <a:endParaRPr/>
          </a:p>
        </p:txBody>
      </p:sp>
      <p:sp>
        <p:nvSpPr>
          <p:cNvPr id="414" name="Google Shape;414;p35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Random Forest</a:t>
            </a:r>
            <a:endParaRPr/>
          </a:p>
        </p:txBody>
      </p:sp>
      <p:sp>
        <p:nvSpPr>
          <p:cNvPr id="415" name="Google Shape;415;p35"/>
          <p:cNvSpPr txBox="1"/>
          <p:nvPr>
            <p:ph idx="2" type="body"/>
          </p:nvPr>
        </p:nvSpPr>
        <p:spPr>
          <a:xfrm>
            <a:off x="849312" y="2032000"/>
            <a:ext cx="5160963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ko-KR"/>
              <a:t>설명</a:t>
            </a:r>
            <a:endParaRPr/>
          </a:p>
        </p:txBody>
      </p:sp>
      <p:sp>
        <p:nvSpPr>
          <p:cNvPr id="416" name="Google Shape;416;p35"/>
          <p:cNvSpPr txBox="1"/>
          <p:nvPr>
            <p:ph idx="3" type="body"/>
          </p:nvPr>
        </p:nvSpPr>
        <p:spPr>
          <a:xfrm>
            <a:off x="6184900" y="2032000"/>
            <a:ext cx="5167312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Clr>
                <a:srgbClr val="A31515"/>
              </a:buClr>
              <a:buSzPts val="2000"/>
              <a:buChar char="✔"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Hyper Parameter</a:t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31515"/>
              </a:buClr>
              <a:buSzPts val="2000"/>
              <a:buFont typeface="Courier New"/>
              <a:buChar char="✔"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n_estimators</a:t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31515"/>
              </a:buClr>
              <a:buSzPts val="2000"/>
              <a:buFont typeface="Courier New"/>
              <a:buChar char="✔"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max_depth</a:t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31515"/>
              </a:buClr>
              <a:buSzPts val="2000"/>
              <a:buFont typeface="Courier New"/>
              <a:buChar char="✔"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min_samples_split</a:t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31515"/>
              </a:buClr>
              <a:buSzPts val="2000"/>
              <a:buFont typeface="Courier New"/>
              <a:buChar char="✔"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min_samples_leaf</a:t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31515"/>
              </a:buClr>
              <a:buSzPts val="2000"/>
              <a:buFont typeface="Courier New"/>
              <a:buChar char="✔"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bootstrap</a:t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6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4400"/>
              <a:buFont typeface="Roboto"/>
              <a:buNone/>
            </a:pPr>
            <a:r>
              <a:rPr b="1" i="0" lang="ko-KR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Modelling</a:t>
            </a:r>
            <a:endParaRPr/>
          </a:p>
        </p:txBody>
      </p:sp>
      <p:sp>
        <p:nvSpPr>
          <p:cNvPr id="422" name="Google Shape;422;p36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AdaBoost Regression</a:t>
            </a:r>
            <a:endParaRPr/>
          </a:p>
        </p:txBody>
      </p:sp>
      <p:sp>
        <p:nvSpPr>
          <p:cNvPr id="423" name="Google Shape;423;p36"/>
          <p:cNvSpPr txBox="1"/>
          <p:nvPr>
            <p:ph idx="2" type="body"/>
          </p:nvPr>
        </p:nvSpPr>
        <p:spPr>
          <a:xfrm>
            <a:off x="849312" y="2032000"/>
            <a:ext cx="5160963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ko-KR"/>
              <a:t>설명</a:t>
            </a:r>
            <a:endParaRPr/>
          </a:p>
        </p:txBody>
      </p:sp>
      <p:sp>
        <p:nvSpPr>
          <p:cNvPr id="424" name="Google Shape;424;p36"/>
          <p:cNvSpPr txBox="1"/>
          <p:nvPr>
            <p:ph idx="3" type="body"/>
          </p:nvPr>
        </p:nvSpPr>
        <p:spPr>
          <a:xfrm>
            <a:off x="6184900" y="2032000"/>
            <a:ext cx="5167312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Clr>
                <a:srgbClr val="A31515"/>
              </a:buClr>
              <a:buSzPts val="2000"/>
              <a:buChar char="✔"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Hyper Parameter</a:t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31515"/>
              </a:buClr>
              <a:buSzPts val="2000"/>
              <a:buChar char="✔"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n_estimators</a:t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31515"/>
              </a:buClr>
              <a:buSzPts val="2000"/>
              <a:buChar char="✔"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learning_rate</a:t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DATA</a:t>
            </a:r>
            <a:endParaRPr/>
          </a:p>
        </p:txBody>
      </p:sp>
      <p:sp>
        <p:nvSpPr>
          <p:cNvPr id="125" name="Google Shape;125;p4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ko-KR">
                <a:solidFill>
                  <a:srgbClr val="000000"/>
                </a:solidFill>
              </a:rPr>
              <a:t>전기 사용량 데이터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26" name="Google Shape;126;p4"/>
          <p:cNvSpPr txBox="1"/>
          <p:nvPr>
            <p:ph idx="4294967295" type="body"/>
          </p:nvPr>
        </p:nvSpPr>
        <p:spPr>
          <a:xfrm>
            <a:off x="6096000" y="2032002"/>
            <a:ext cx="5254624" cy="4157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27" name="Google Shape;127;p4" title="스크린샷 2025-04-03 14.46.34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788" y="2032001"/>
            <a:ext cx="5987420" cy="257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7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4400"/>
              <a:buFont typeface="Roboto"/>
              <a:buNone/>
            </a:pPr>
            <a:r>
              <a:rPr b="1" i="0" lang="ko-KR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Modelling</a:t>
            </a:r>
            <a:endParaRPr/>
          </a:p>
        </p:txBody>
      </p:sp>
      <p:sp>
        <p:nvSpPr>
          <p:cNvPr id="430" name="Google Shape;430;p37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XGB Regression</a:t>
            </a:r>
            <a:endParaRPr/>
          </a:p>
        </p:txBody>
      </p:sp>
      <p:sp>
        <p:nvSpPr>
          <p:cNvPr id="431" name="Google Shape;431;p37"/>
          <p:cNvSpPr txBox="1"/>
          <p:nvPr>
            <p:ph idx="2" type="body"/>
          </p:nvPr>
        </p:nvSpPr>
        <p:spPr>
          <a:xfrm>
            <a:off x="849312" y="2032000"/>
            <a:ext cx="5160963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ko-KR"/>
              <a:t>설명</a:t>
            </a:r>
            <a:endParaRPr/>
          </a:p>
        </p:txBody>
      </p:sp>
      <p:sp>
        <p:nvSpPr>
          <p:cNvPr id="432" name="Google Shape;432;p37"/>
          <p:cNvSpPr txBox="1"/>
          <p:nvPr>
            <p:ph idx="3" type="body"/>
          </p:nvPr>
        </p:nvSpPr>
        <p:spPr>
          <a:xfrm>
            <a:off x="6184900" y="2032000"/>
            <a:ext cx="5167312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Clr>
                <a:srgbClr val="A31515"/>
              </a:buClr>
              <a:buSzPts val="2000"/>
              <a:buChar char="✔"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Hyper Parameter</a:t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Clr>
                <a:srgbClr val="A31515"/>
              </a:buClr>
              <a:buSzPts val="2000"/>
              <a:buFont typeface="Courier New"/>
              <a:buChar char="✔"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n_estimators</a:t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Clr>
                <a:srgbClr val="A31515"/>
              </a:buClr>
              <a:buSzPts val="2000"/>
              <a:buFont typeface="Courier New"/>
              <a:buChar char="✔"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learning_rate</a:t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Clr>
                <a:srgbClr val="A31515"/>
              </a:buClr>
              <a:buSzPts val="2000"/>
              <a:buFont typeface="Courier New"/>
              <a:buChar char="✔"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max_depth</a:t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4023dab2a0_0_37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개별 모델 성능</a:t>
            </a:r>
            <a:endParaRPr/>
          </a:p>
        </p:txBody>
      </p:sp>
      <p:sp>
        <p:nvSpPr>
          <p:cNvPr id="439" name="Google Shape;439;g34023dab2a0_0_37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전체 Feature</a:t>
            </a:r>
            <a:endParaRPr/>
          </a:p>
        </p:txBody>
      </p:sp>
      <p:sp>
        <p:nvSpPr>
          <p:cNvPr id="440" name="Google Shape;440;g34023dab2a0_0_37"/>
          <p:cNvSpPr txBox="1"/>
          <p:nvPr>
            <p:ph idx="2" type="body"/>
          </p:nvPr>
        </p:nvSpPr>
        <p:spPr>
          <a:xfrm>
            <a:off x="849312" y="2032000"/>
            <a:ext cx="10504500" cy="415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1" name="Google Shape;441;g34023dab2a0_0_37" title="스크린샷 2025-04-04 13.19.5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263" y="2059075"/>
            <a:ext cx="10475474" cy="2076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4023dab2a0_0_23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4400"/>
              <a:buFont typeface="Roboto"/>
              <a:buNone/>
            </a:pPr>
            <a:r>
              <a:rPr b="1" i="0" lang="ko-KR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Modelling</a:t>
            </a:r>
            <a:endParaRPr/>
          </a:p>
        </p:txBody>
      </p:sp>
      <p:sp>
        <p:nvSpPr>
          <p:cNvPr id="447" name="Google Shape;447;g34023dab2a0_0_23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Ensemble</a:t>
            </a:r>
            <a:endParaRPr/>
          </a:p>
        </p:txBody>
      </p:sp>
      <p:sp>
        <p:nvSpPr>
          <p:cNvPr id="448" name="Google Shape;448;g34023dab2a0_0_23"/>
          <p:cNvSpPr txBox="1"/>
          <p:nvPr>
            <p:ph idx="2" type="body"/>
          </p:nvPr>
        </p:nvSpPr>
        <p:spPr>
          <a:xfrm>
            <a:off x="849312" y="2032000"/>
            <a:ext cx="51609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ko-KR"/>
              <a:t>base model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-KR"/>
              <a:t>Elastic net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-KR"/>
              <a:t>SVR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-KR"/>
              <a:t>Random Forest 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ko-KR"/>
              <a:t>meta model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-KR"/>
              <a:t>XGB Regression</a:t>
            </a:r>
            <a:endParaRPr/>
          </a:p>
        </p:txBody>
      </p:sp>
      <p:sp>
        <p:nvSpPr>
          <p:cNvPr id="449" name="Google Shape;449;g34023dab2a0_0_23"/>
          <p:cNvSpPr txBox="1"/>
          <p:nvPr>
            <p:ph idx="3" type="body"/>
          </p:nvPr>
        </p:nvSpPr>
        <p:spPr>
          <a:xfrm>
            <a:off x="6184900" y="2032000"/>
            <a:ext cx="51672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전체 Feature 를 넣었을 때</a:t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좋은 성능을 보였던 모델로 구성</a:t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8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4400"/>
              <a:buFont typeface="Roboto"/>
              <a:buNone/>
            </a:pPr>
            <a:r>
              <a:rPr b="1" i="0" lang="ko-KR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Modelling</a:t>
            </a:r>
            <a:endParaRPr/>
          </a:p>
        </p:txBody>
      </p:sp>
      <p:sp>
        <p:nvSpPr>
          <p:cNvPr id="455" name="Google Shape;455;p38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Neural Network</a:t>
            </a:r>
            <a:endParaRPr/>
          </a:p>
        </p:txBody>
      </p:sp>
      <p:sp>
        <p:nvSpPr>
          <p:cNvPr id="456" name="Google Shape;456;p38"/>
          <p:cNvSpPr txBox="1"/>
          <p:nvPr>
            <p:ph idx="2" type="body"/>
          </p:nvPr>
        </p:nvSpPr>
        <p:spPr>
          <a:xfrm>
            <a:off x="849312" y="2032000"/>
            <a:ext cx="5160963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457" name="Google Shape;457;p38"/>
          <p:cNvSpPr txBox="1"/>
          <p:nvPr>
            <p:ph idx="3" type="body"/>
          </p:nvPr>
        </p:nvSpPr>
        <p:spPr>
          <a:xfrm>
            <a:off x="6184900" y="2032000"/>
            <a:ext cx="5167312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31515"/>
              </a:buClr>
              <a:buSzPts val="2000"/>
              <a:buChar char="✔"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Hidden Layer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31515"/>
              </a:buClr>
              <a:buSzPts val="2000"/>
              <a:buChar char="✔"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Epoch</a:t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31515"/>
              </a:buClr>
              <a:buSzPts val="2000"/>
              <a:buChar char="✔"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batch_size</a:t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31515"/>
              </a:buClr>
              <a:buSzPts val="2000"/>
              <a:buChar char="✔"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optimizer = adam</a:t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31515"/>
              </a:buClr>
              <a:buSzPts val="2000"/>
              <a:buChar char="✔"/>
            </a:pPr>
            <a:r>
              <a:rPr lang="ko-KR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loss</a:t>
            </a:r>
            <a:endParaRPr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4023dab2a0_0_51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최종 결과</a:t>
            </a:r>
            <a:endParaRPr/>
          </a:p>
        </p:txBody>
      </p:sp>
      <p:sp>
        <p:nvSpPr>
          <p:cNvPr id="464" name="Google Shape;464;g34023dab2a0_0_51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모델 예측 값과 실제 값의 비교</a:t>
            </a:r>
            <a:endParaRPr/>
          </a:p>
        </p:txBody>
      </p:sp>
      <p:sp>
        <p:nvSpPr>
          <p:cNvPr id="465" name="Google Shape;465;g34023dab2a0_0_51"/>
          <p:cNvSpPr txBox="1"/>
          <p:nvPr>
            <p:ph idx="2" type="body"/>
          </p:nvPr>
        </p:nvSpPr>
        <p:spPr>
          <a:xfrm>
            <a:off x="849312" y="2032000"/>
            <a:ext cx="10504500" cy="415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4023dab2a0_0_60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결론</a:t>
            </a:r>
            <a:endParaRPr/>
          </a:p>
        </p:txBody>
      </p:sp>
      <p:sp>
        <p:nvSpPr>
          <p:cNvPr id="472" name="Google Shape;472;g34023dab2a0_0_60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최종 선택 모델</a:t>
            </a:r>
            <a:endParaRPr/>
          </a:p>
        </p:txBody>
      </p:sp>
      <p:sp>
        <p:nvSpPr>
          <p:cNvPr id="473" name="Google Shape;473;g34023dab2a0_0_60"/>
          <p:cNvSpPr txBox="1"/>
          <p:nvPr>
            <p:ph idx="2" type="body"/>
          </p:nvPr>
        </p:nvSpPr>
        <p:spPr>
          <a:xfrm>
            <a:off x="849312" y="2032000"/>
            <a:ext cx="10504500" cy="415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결과 - 그래프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4023dab2a0_0_67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결론</a:t>
            </a:r>
            <a:endParaRPr/>
          </a:p>
        </p:txBody>
      </p:sp>
      <p:sp>
        <p:nvSpPr>
          <p:cNvPr id="480" name="Google Shape;480;g34023dab2a0_0_67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최종 선택 모델</a:t>
            </a:r>
            <a:endParaRPr/>
          </a:p>
        </p:txBody>
      </p:sp>
      <p:sp>
        <p:nvSpPr>
          <p:cNvPr id="481" name="Google Shape;481;g34023dab2a0_0_67"/>
          <p:cNvSpPr txBox="1"/>
          <p:nvPr>
            <p:ph idx="2" type="body"/>
          </p:nvPr>
        </p:nvSpPr>
        <p:spPr>
          <a:xfrm>
            <a:off x="849312" y="2032000"/>
            <a:ext cx="10504500" cy="415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feature importances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0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결론</a:t>
            </a:r>
            <a:endParaRPr/>
          </a:p>
        </p:txBody>
      </p:sp>
      <p:sp>
        <p:nvSpPr>
          <p:cNvPr id="487" name="Google Shape;487;p40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결과 해석</a:t>
            </a:r>
            <a:endParaRPr/>
          </a:p>
        </p:txBody>
      </p:sp>
      <p:sp>
        <p:nvSpPr>
          <p:cNvPr id="488" name="Google Shape;488;p40"/>
          <p:cNvSpPr txBox="1"/>
          <p:nvPr>
            <p:ph idx="2" type="body"/>
          </p:nvPr>
        </p:nvSpPr>
        <p:spPr>
          <a:xfrm>
            <a:off x="849312" y="2032000"/>
            <a:ext cx="5160963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ko-KR"/>
              <a:t>지표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ko-KR"/>
              <a:t>예측과 실제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ko-KR"/>
              <a:t>변수 중요도</a:t>
            </a:r>
            <a:endParaRPr/>
          </a:p>
        </p:txBody>
      </p:sp>
      <p:sp>
        <p:nvSpPr>
          <p:cNvPr id="489" name="Google Shape;489;p40"/>
          <p:cNvSpPr txBox="1"/>
          <p:nvPr>
            <p:ph idx="3" type="body"/>
          </p:nvPr>
        </p:nvSpPr>
        <p:spPr>
          <a:xfrm>
            <a:off x="6184900" y="2032000"/>
            <a:ext cx="5167312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4023dab2a0_0_160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결론</a:t>
            </a:r>
            <a:endParaRPr/>
          </a:p>
        </p:txBody>
      </p:sp>
      <p:sp>
        <p:nvSpPr>
          <p:cNvPr id="496" name="Google Shape;496;g34023dab2a0_0_160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개선점</a:t>
            </a:r>
            <a:endParaRPr/>
          </a:p>
        </p:txBody>
      </p:sp>
      <p:sp>
        <p:nvSpPr>
          <p:cNvPr id="497" name="Google Shape;497;g34023dab2a0_0_160"/>
          <p:cNvSpPr txBox="1"/>
          <p:nvPr>
            <p:ph idx="2" type="body"/>
          </p:nvPr>
        </p:nvSpPr>
        <p:spPr>
          <a:xfrm>
            <a:off x="849312" y="2032000"/>
            <a:ext cx="10504500" cy="415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41"/>
          <p:cNvSpPr txBox="1"/>
          <p:nvPr/>
        </p:nvSpPr>
        <p:spPr>
          <a:xfrm>
            <a:off x="7165975" y="4704998"/>
            <a:ext cx="4924425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8000" u="none" cap="none" strike="noStrik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rPr>
              <a:t>THANK YOU</a:t>
            </a:r>
            <a:endParaRPr sz="8000">
              <a:solidFill>
                <a:schemeClr val="lt1"/>
              </a:solidFill>
              <a:latin typeface="Kirang Haerang"/>
              <a:ea typeface="Kirang Haerang"/>
              <a:cs typeface="Kirang Haerang"/>
              <a:sym typeface="Kirang Haerang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DATA</a:t>
            </a:r>
            <a:endParaRPr/>
          </a:p>
        </p:txBody>
      </p:sp>
      <p:sp>
        <p:nvSpPr>
          <p:cNvPr id="133" name="Google Shape;133;p5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최종 병합 데이터</a:t>
            </a:r>
            <a:endParaRPr/>
          </a:p>
        </p:txBody>
      </p:sp>
      <p:sp>
        <p:nvSpPr>
          <p:cNvPr id="134" name="Google Shape;134;p5"/>
          <p:cNvSpPr txBox="1"/>
          <p:nvPr>
            <p:ph idx="4294967295" type="body"/>
          </p:nvPr>
        </p:nvSpPr>
        <p:spPr>
          <a:xfrm>
            <a:off x="6096000" y="2032002"/>
            <a:ext cx="5254624" cy="4157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35" name="Google Shape;135;p5" title="스크린샷 2025-04-03 14.48.24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788" y="2032001"/>
            <a:ext cx="4354512" cy="4157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Data Preparation 준비</a:t>
            </a:r>
            <a:endParaRPr/>
          </a:p>
        </p:txBody>
      </p:sp>
      <p:sp>
        <p:nvSpPr>
          <p:cNvPr id="141" name="Google Shape;141;p6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결측치</a:t>
            </a:r>
            <a:endParaRPr/>
          </a:p>
        </p:txBody>
      </p:sp>
      <p:sp>
        <p:nvSpPr>
          <p:cNvPr id="142" name="Google Shape;142;p6"/>
          <p:cNvSpPr txBox="1"/>
          <p:nvPr>
            <p:ph idx="2" type="body"/>
          </p:nvPr>
        </p:nvSpPr>
        <p:spPr>
          <a:xfrm>
            <a:off x="849312" y="2032000"/>
            <a:ext cx="5160963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43" name="Google Shape;143;p6"/>
          <p:cNvSpPr txBox="1"/>
          <p:nvPr>
            <p:ph idx="3" type="body"/>
          </p:nvPr>
        </p:nvSpPr>
        <p:spPr>
          <a:xfrm>
            <a:off x="6184900" y="2032000"/>
            <a:ext cx="5167312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27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ko-KR"/>
              <a:t>기상 데이터의 경우 평균적으로 시기별 비슷한 관측값을 가져 바로 위 값과 동일하게 결측값을 채움</a:t>
            </a:r>
            <a:endParaRPr/>
          </a:p>
        </p:txBody>
      </p:sp>
      <p:pic>
        <p:nvPicPr>
          <p:cNvPr id="144" name="Google Shape;144;p6" title="스크린샷 2025-04-04 15.35.4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125" y="2019288"/>
            <a:ext cx="5167300" cy="77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6"/>
          <p:cNvPicPr preferRelativeResize="0"/>
          <p:nvPr/>
        </p:nvPicPr>
        <p:blipFill rotWithShape="1">
          <a:blip r:embed="rId4">
            <a:alphaModFix/>
          </a:blip>
          <a:srcRect b="15664" l="0" r="0" t="59859"/>
          <a:stretch/>
        </p:blipFill>
        <p:spPr>
          <a:xfrm>
            <a:off x="853388" y="4506675"/>
            <a:ext cx="5152800" cy="10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EDA 시각화</a:t>
            </a:r>
            <a:endParaRPr/>
          </a:p>
        </p:txBody>
      </p:sp>
      <p:sp>
        <p:nvSpPr>
          <p:cNvPr id="151" name="Google Shape;151;p7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상관 관계</a:t>
            </a:r>
            <a:endParaRPr/>
          </a:p>
        </p:txBody>
      </p:sp>
      <p:pic>
        <p:nvPicPr>
          <p:cNvPr id="152" name="Google Shape;152;p7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185583"/>
            <a:ext cx="4045696" cy="4307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EDA</a:t>
            </a:r>
            <a:endParaRPr/>
          </a:p>
        </p:txBody>
      </p:sp>
      <p:sp>
        <p:nvSpPr>
          <p:cNvPr id="158" name="Google Shape;158;p8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Target 과의 상관 관계</a:t>
            </a:r>
            <a:endParaRPr/>
          </a:p>
        </p:txBody>
      </p:sp>
      <p:sp>
        <p:nvSpPr>
          <p:cNvPr id="159" name="Google Shape;159;p8"/>
          <p:cNvSpPr txBox="1"/>
          <p:nvPr>
            <p:ph idx="4294967295" type="body"/>
          </p:nvPr>
        </p:nvSpPr>
        <p:spPr>
          <a:xfrm>
            <a:off x="6096000" y="2032002"/>
            <a:ext cx="5254624" cy="4157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60" name="Google Shape;16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788" y="2019301"/>
            <a:ext cx="8966199" cy="3515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EDA</a:t>
            </a:r>
            <a:endParaRPr/>
          </a:p>
        </p:txBody>
      </p:sp>
      <p:sp>
        <p:nvSpPr>
          <p:cNvPr id="166" name="Google Shape;166;p9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월 기준 가구당 평균 전력 사용량(2015~2024)</a:t>
            </a:r>
            <a:endParaRPr/>
          </a:p>
        </p:txBody>
      </p:sp>
      <p:sp>
        <p:nvSpPr>
          <p:cNvPr id="167" name="Google Shape;167;p9"/>
          <p:cNvSpPr txBox="1"/>
          <p:nvPr>
            <p:ph idx="4294967295" type="body"/>
          </p:nvPr>
        </p:nvSpPr>
        <p:spPr>
          <a:xfrm>
            <a:off x="6096000" y="2032002"/>
            <a:ext cx="5254624" cy="4157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✔"/>
            </a:pPr>
            <a:r>
              <a:rPr lang="ko-KR"/>
              <a:t>여름에 전력 소비량이 높음</a:t>
            </a:r>
            <a:endParaRPr/>
          </a:p>
        </p:txBody>
      </p:sp>
      <p:pic>
        <p:nvPicPr>
          <p:cNvPr id="168" name="Google Shape;16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2188" y="2391014"/>
            <a:ext cx="4795075" cy="379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2025-04-01T13:19:52Z</dcterms:created>
  <dc:creator>Hyungeun Kim</dc:creator>
</cp:coreProperties>
</file>